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83" r:id="rId2"/>
  </p:sldMasterIdLst>
  <p:sldIdLst>
    <p:sldId id="31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4" r:id="rId16"/>
    <p:sldId id="292" r:id="rId17"/>
    <p:sldId id="293" r:id="rId18"/>
    <p:sldId id="297" r:id="rId19"/>
    <p:sldId id="296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20" r:id="rId4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85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53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826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75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595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91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63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10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24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2771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36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816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52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616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9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041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147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653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894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964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3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80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5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5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40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7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84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F335A-2541-4DBF-9ABB-86A4348594D8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2C7A71-8F9C-4680-B913-6C37B354DD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4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bloedvaten-slagaders-aders-en-haarvaten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tv.nl/video/bloedvaten-slagaders-aders-en-haarvaten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l-NL" dirty="0"/>
              <a:t>39 </a:t>
            </a:r>
            <a:r>
              <a:rPr lang="nl-NL" b="1" dirty="0"/>
              <a:t>week 4 25-09-2019</a:t>
            </a:r>
            <a:endParaRPr lang="nl-NL" dirty="0"/>
          </a:p>
          <a:p>
            <a:pPr fontAlgn="t"/>
            <a:r>
              <a:rPr lang="nl-NL" b="1" dirty="0"/>
              <a:t>Thema 1.4 Bloedsomloop + 1.5 Ademhaling stelsel + Spijsvertering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0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Witte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Witte bloedcellen spelen een belangrijke rol bij de </a:t>
            </a:r>
            <a:r>
              <a:rPr lang="nl-NL" b="1" dirty="0" smtClean="0"/>
              <a:t>afweer </a:t>
            </a:r>
            <a:r>
              <a:rPr lang="nl-NL" dirty="0" smtClean="0"/>
              <a:t>tegen schadelijke stoffen.</a:t>
            </a:r>
          </a:p>
          <a:p>
            <a:endParaRPr lang="nl-NL" dirty="0"/>
          </a:p>
          <a:p>
            <a:r>
              <a:rPr lang="nl-NL" dirty="0" smtClean="0"/>
              <a:t>Ze vormen antistoffen tegen deze schadelijke stoffen.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86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</a:t>
            </a:r>
            <a:r>
              <a:rPr lang="nl-NL" dirty="0" smtClean="0"/>
              <a:t>loedplaatjes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Bloedplaatjes zijn belangrijk voor de bloedstolling.</a:t>
            </a:r>
          </a:p>
          <a:p>
            <a:r>
              <a:rPr lang="nl-NL" dirty="0" smtClean="0"/>
              <a:t>Als de bloeding stopt, ontstaat er een stolsel.</a:t>
            </a:r>
          </a:p>
          <a:p>
            <a:r>
              <a:rPr lang="nl-NL" dirty="0" smtClean="0"/>
              <a:t>Het stolsel vergroeit tot een korst (bij een huidwond) en uiteindelijk geneest de wond.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1.4.4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hart is de motor van het lichaam</a:t>
            </a:r>
          </a:p>
          <a:p>
            <a:r>
              <a:rPr lang="nl-NL" dirty="0" smtClean="0"/>
              <a:t>Het hart is een pomp die een mensenleven lang maar doorpompt en zo’n 5 liter bloed door het lichaam laat circuleren.</a:t>
            </a:r>
          </a:p>
          <a:p>
            <a:r>
              <a:rPr lang="nl-NL" dirty="0" smtClean="0"/>
              <a:t>Het hart bestaat uit een linker en rechter helft.</a:t>
            </a:r>
          </a:p>
          <a:p>
            <a:r>
              <a:rPr lang="nl-NL" dirty="0" smtClean="0"/>
              <a:t>Elke helft heeft 2 holle ruimtes.</a:t>
            </a:r>
          </a:p>
          <a:p>
            <a:r>
              <a:rPr lang="nl-NL" dirty="0" smtClean="0"/>
              <a:t>De bovenste heet boezem, de onderste kamer, d.w.z. linker en rechter boezem en linker en rechter kamer.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18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4" y="255757"/>
            <a:ext cx="8937511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grote bloedsomloop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grote bloedsomloop stuurt het </a:t>
            </a:r>
            <a:r>
              <a:rPr lang="nl-NL" b="1" dirty="0" smtClean="0"/>
              <a:t>zuurstofrijke</a:t>
            </a:r>
            <a:r>
              <a:rPr lang="nl-NL" dirty="0" smtClean="0"/>
              <a:t> bloed via de linkerkamer en de aorta naar de rest van het lichaam.</a:t>
            </a:r>
          </a:p>
          <a:p>
            <a:r>
              <a:rPr lang="nl-NL" dirty="0" smtClean="0"/>
              <a:t>Diverse organen/lichaamsdelen halen zuurstof  en andere    voedingsstoffen uit het bloed.</a:t>
            </a:r>
            <a:endParaRPr lang="nl-NL" dirty="0"/>
          </a:p>
          <a:p>
            <a:r>
              <a:rPr lang="nl-NL" dirty="0" smtClean="0"/>
              <a:t>Het zuurstofarme bloed gaat via de aders weer terug naar de rechterkamer van het hart. Daar begint de circulatie opnieuw.</a:t>
            </a:r>
          </a:p>
        </p:txBody>
      </p:sp>
    </p:spTree>
    <p:extLst>
      <p:ext uri="{BB962C8B-B14F-4D97-AF65-F5344CB8AC3E}">
        <p14:creationId xmlns:p14="http://schemas.microsoft.com/office/powerpoint/2010/main" val="3277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1.4.5 Hartkleppen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verschillende plaatsen in het hart bevinden zich kleppen.</a:t>
            </a:r>
          </a:p>
          <a:p>
            <a:endParaRPr lang="nl-NL" dirty="0"/>
          </a:p>
          <a:p>
            <a:r>
              <a:rPr lang="nl-NL" dirty="0" smtClean="0"/>
              <a:t>Hartkleppen zijn er om te voorkomen dat het bloed terugstroomt en zo de circulatie verstoord.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8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1.4.6 De werking van het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bloedcirculatie kent 2 systemen:</a:t>
            </a:r>
          </a:p>
          <a:p>
            <a:r>
              <a:rPr lang="nl-NL" dirty="0" smtClean="0"/>
              <a:t>De kleine bloedsomloop en de grote bloedsomloop.</a:t>
            </a:r>
          </a:p>
          <a:p>
            <a:r>
              <a:rPr lang="nl-NL" dirty="0" smtClean="0"/>
              <a:t>Bij de </a:t>
            </a:r>
            <a:r>
              <a:rPr lang="nl-NL" b="1" dirty="0" smtClean="0"/>
              <a:t>kleine</a:t>
            </a:r>
            <a:r>
              <a:rPr lang="nl-NL" dirty="0" smtClean="0"/>
              <a:t> bloedsomloop gaat het om </a:t>
            </a:r>
            <a:r>
              <a:rPr lang="nl-NL" b="1" dirty="0" smtClean="0"/>
              <a:t>zuurstofarm</a:t>
            </a:r>
            <a:r>
              <a:rPr lang="nl-NL" dirty="0" smtClean="0"/>
              <a:t> bloed via de rechterboezem en de longslagader  van het hart, naar de longen.</a:t>
            </a:r>
          </a:p>
          <a:p>
            <a:r>
              <a:rPr lang="nl-NL" dirty="0" smtClean="0"/>
              <a:t>Daar komt zuurstof in het bloed, via vier longslagaders, gaat het terug naar de linkerboezem van het hart.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09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1.4.7 Bloedvaten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Het  transport van bloed door het lichaam gebeurt via een stelsel van bloedvaten.</a:t>
            </a:r>
          </a:p>
          <a:p>
            <a:r>
              <a:rPr lang="nl-NL" dirty="0" smtClean="0"/>
              <a:t>Bloedvaten vertakken zich: hoe verder van hart, hoe kleiner de vaten.</a:t>
            </a:r>
          </a:p>
          <a:p>
            <a:r>
              <a:rPr lang="nl-NL" dirty="0" smtClean="0"/>
              <a:t>Er zijn drie soorten bloedvaten: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Slagaders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Aders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Haarvaten </a:t>
            </a:r>
          </a:p>
          <a:p>
            <a:endParaRPr lang="nl-NL" dirty="0" smtClean="0"/>
          </a:p>
          <a:p>
            <a:pPr lvl="8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9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Slagaders (arteriën)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Slagaders (arteriën) zijn bloedvaten die het bloed van het hart </a:t>
            </a:r>
            <a:r>
              <a:rPr lang="nl-NL" b="1" dirty="0" smtClean="0"/>
              <a:t>af</a:t>
            </a:r>
            <a:r>
              <a:rPr lang="nl-NL" dirty="0" smtClean="0"/>
              <a:t> transporteren. </a:t>
            </a:r>
          </a:p>
          <a:p>
            <a:r>
              <a:rPr lang="nl-NL" dirty="0" smtClean="0"/>
              <a:t>Het hart pompt met een flinke kracht, daarom hebben ze een dikke wand om te voorkomen dat ze uit elkaar springen.</a:t>
            </a:r>
          </a:p>
          <a:p>
            <a:r>
              <a:rPr lang="nl-NL" dirty="0" smtClean="0"/>
              <a:t>Slagaders maken samentrekkende bewegingen om het bloed beter te laten stromen. Je voelt het kloppen o.a. bij de pols en hals.</a:t>
            </a:r>
          </a:p>
          <a:p>
            <a:r>
              <a:rPr lang="nl-NL" dirty="0" smtClean="0"/>
              <a:t>De belangrijkste en grootste slagader is de </a:t>
            </a:r>
            <a:r>
              <a:rPr lang="nl-NL" b="1" dirty="0" smtClean="0"/>
              <a:t>aorta.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3305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Aders (venen)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Aders (venen) zijn vaten waardoor het bloed weer terug loopt naar het hart.</a:t>
            </a:r>
          </a:p>
          <a:p>
            <a:r>
              <a:rPr lang="nl-NL" dirty="0" smtClean="0"/>
              <a:t>Ook bevat een ader een klep zodat het bloed niet terug stroomt.</a:t>
            </a:r>
            <a:endParaRPr lang="nl-NL" dirty="0"/>
          </a:p>
          <a:p>
            <a:r>
              <a:rPr lang="nl-NL" dirty="0" smtClean="0"/>
              <a:t>De wanden van aders maken geen samentrekkende bewegingen.</a:t>
            </a:r>
          </a:p>
          <a:p>
            <a:r>
              <a:rPr lang="nl-NL" dirty="0" smtClean="0"/>
              <a:t>Je kunt de aders dus </a:t>
            </a:r>
            <a:r>
              <a:rPr lang="nl-NL" u="sng" dirty="0" smtClean="0"/>
              <a:t>niet</a:t>
            </a:r>
            <a:r>
              <a:rPr lang="nl-NL" dirty="0" smtClean="0"/>
              <a:t> voelen kloppen.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 De bloedsomloop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bloedsomloop hoort samen met de ademhaling tot de vitale stelsels van het lichaam.</a:t>
            </a:r>
          </a:p>
          <a:p>
            <a:endParaRPr lang="nl-NL" dirty="0"/>
          </a:p>
          <a:p>
            <a:r>
              <a:rPr lang="nl-NL" dirty="0" smtClean="0"/>
              <a:t>Dat wil zeggen: als er problemen mee zijn, dan kunnen direct levensbedreigende situaties ontstaan.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76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Haarvaten (capilairen)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Haarvaten (capilairen) zijn de kleinste vertakkingen van slagaders en aders.</a:t>
            </a:r>
          </a:p>
          <a:p>
            <a:r>
              <a:rPr lang="nl-NL" dirty="0" smtClean="0"/>
              <a:t>Hebben geen kleppen en kloppen niet.</a:t>
            </a:r>
          </a:p>
          <a:p>
            <a:r>
              <a:rPr lang="nl-NL" dirty="0" smtClean="0"/>
              <a:t>Als je kijkt in de richting van de bloedsomloop vertakken slagaders vanaf het hart steeds kleiner tot heel veel haarvaten .</a:t>
            </a:r>
          </a:p>
          <a:p>
            <a:r>
              <a:rPr lang="nl-NL" dirty="0" smtClean="0">
                <a:hlinkClick r:id="rId2"/>
              </a:rPr>
              <a:t>https://schooltv.nl/video/bloedvaten-slagaders-aders-en-haarvaten/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1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Filmpje bloedvaten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  <a:hlinkClick r:id="rId2"/>
              </a:rPr>
              <a:t>https://schooltv.nl/video/bloedvaten-slagaders-aders-en-haarvaten/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62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6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1.4.8 Het lymfatisch 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lymfatisch stelsel speelt een grote rol bij ons afweersysteem en het onschadelijk maken van ziekteverwekkers.</a:t>
            </a:r>
            <a:endParaRPr lang="nl-NL" dirty="0"/>
          </a:p>
          <a:p>
            <a:r>
              <a:rPr lang="nl-NL" dirty="0" smtClean="0"/>
              <a:t>Het lymfatisch stelsel is een stelsel dat over ons hele lichaam verspreid is.</a:t>
            </a:r>
          </a:p>
          <a:p>
            <a:r>
              <a:rPr lang="nl-NL" dirty="0" smtClean="0"/>
              <a:t>Je vindt ze o.a. in de hals, de buikholte en de liezen en in de oksels.</a:t>
            </a:r>
          </a:p>
          <a:p>
            <a:r>
              <a:rPr lang="nl-NL" dirty="0" smtClean="0"/>
              <a:t>Lymfeklieren zijn filters: ze halen schadelijke, ziekteverwekkende stoffen uit het lymfe vocht en maken ze onschadelijk.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1.4.9 De milt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De milt is  een belangrijk onderdeel van de bloedsomloop en het lymfatisch stelsel.</a:t>
            </a:r>
          </a:p>
          <a:p>
            <a:r>
              <a:rPr lang="nl-NL" dirty="0" smtClean="0"/>
              <a:t>Het is een orgaan dat links onderin de borstkas zit, in het midden van het lichaam achter de maag.</a:t>
            </a:r>
          </a:p>
          <a:p>
            <a:r>
              <a:rPr lang="nl-NL" dirty="0" smtClean="0"/>
              <a:t>In de milt zijn allerlei chemische processen die de samenstelling van het bloed en lymfevocht beïnvloeden.</a:t>
            </a:r>
          </a:p>
          <a:p>
            <a:r>
              <a:rPr lang="nl-NL" dirty="0" smtClean="0"/>
              <a:t>De milt is een bloedreservoir. </a:t>
            </a:r>
          </a:p>
          <a:p>
            <a:r>
              <a:rPr lang="nl-NL" dirty="0" smtClean="0"/>
              <a:t> Bij grote inspanning veroorzaakt dit soms de bekende “steken in de zij’.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41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1.5 Het ademhalingsstelsel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De taak van het ademhalingsstelsel is het bloed te voorzien van zuurstof (inademing).</a:t>
            </a:r>
          </a:p>
          <a:p>
            <a:r>
              <a:rPr lang="nl-NL" dirty="0" smtClean="0"/>
              <a:t>Het ademhalingsstelsel verzorgt ook de afvoer van overtollig koolstofdioxide uit het bloed (uitademing).</a:t>
            </a:r>
          </a:p>
          <a:p>
            <a:r>
              <a:rPr lang="nl-NL" dirty="0" smtClean="0"/>
              <a:t>Het ademhalingsstelsel bestaat uit:</a:t>
            </a:r>
          </a:p>
          <a:p>
            <a:r>
              <a:rPr lang="nl-NL" dirty="0" smtClean="0"/>
              <a:t>Luchtpijp en bronchiën</a:t>
            </a:r>
          </a:p>
          <a:p>
            <a:r>
              <a:rPr lang="nl-NL" dirty="0"/>
              <a:t>L</a:t>
            </a:r>
            <a:r>
              <a:rPr lang="nl-NL" dirty="0" smtClean="0"/>
              <a:t>ongen </a:t>
            </a:r>
          </a:p>
          <a:p>
            <a:r>
              <a:rPr lang="nl-NL" dirty="0" smtClean="0"/>
              <a:t> zie blz. 27 van het boek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3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luchtpijp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Zuurstofrijke lucht van buiten naar binnen gaat via de luchtpijp</a:t>
            </a:r>
          </a:p>
          <a:p>
            <a:r>
              <a:rPr lang="nl-NL" dirty="0" smtClean="0"/>
              <a:t>De luchtpijp is een buis die in de hals begint</a:t>
            </a:r>
          </a:p>
          <a:p>
            <a:r>
              <a:rPr lang="nl-NL" dirty="0" smtClean="0"/>
              <a:t>Samentrekking onwillekeurige spieren: afsluiten luchtpijp-&gt; voorkomt dat bij slikken voedsel in de longen komt</a:t>
            </a:r>
          </a:p>
          <a:p>
            <a:r>
              <a:rPr lang="nl-NL" dirty="0" smtClean="0"/>
              <a:t>Bij de longen vertakt de luchtpijp zich in 2 kleinere kanalen: </a:t>
            </a:r>
            <a:r>
              <a:rPr lang="nl-NL" dirty="0" err="1" smtClean="0"/>
              <a:t>Bronchien</a:t>
            </a:r>
            <a:endParaRPr lang="nl-NL" dirty="0" smtClean="0"/>
          </a:p>
          <a:p>
            <a:r>
              <a:rPr lang="nl-NL" dirty="0" smtClean="0"/>
              <a:t>In de longen vertakken de </a:t>
            </a:r>
            <a:r>
              <a:rPr lang="nl-NL" dirty="0" err="1" smtClean="0"/>
              <a:t>bronchien</a:t>
            </a:r>
            <a:r>
              <a:rPr lang="nl-NL" dirty="0" smtClean="0"/>
              <a:t> steeds verder: </a:t>
            </a:r>
            <a:r>
              <a:rPr lang="nl-NL" dirty="0" err="1" smtClean="0"/>
              <a:t>Bronchiolen</a:t>
            </a:r>
            <a:endParaRPr lang="nl-NL" dirty="0" smtClean="0"/>
          </a:p>
          <a:p>
            <a:r>
              <a:rPr lang="nl-NL" dirty="0" smtClean="0"/>
              <a:t>Kleinste vertakkingen eindigen in de longblaasjes</a:t>
            </a:r>
          </a:p>
          <a:p>
            <a:r>
              <a:rPr lang="nl-NL" dirty="0" smtClean="0"/>
              <a:t>Per long : miljoenen longblaasjes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6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1.5.1 De longen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Een mens heeft 2 longen– hoog in de borstkast, achter de schouder bladen. In beide longen past samen 5 a 6 liter lucht (longcapaciteit).</a:t>
            </a:r>
          </a:p>
          <a:p>
            <a:r>
              <a:rPr lang="nl-NL" dirty="0" smtClean="0"/>
              <a:t>De longcapaciteit is o.a. afhankelijk van je lichaamsbouw, geslacht, leeftijd, en conditie.</a:t>
            </a:r>
          </a:p>
          <a:p>
            <a:r>
              <a:rPr lang="nl-NL" dirty="0" smtClean="0"/>
              <a:t>In elk longblaasje vindt een uitwisseling van gassen plaats.</a:t>
            </a:r>
          </a:p>
          <a:p>
            <a:r>
              <a:rPr lang="nl-NL" dirty="0" smtClean="0"/>
              <a:t>Koolstofdioxide wordt opgenomen in de longblaasjes en verdwijnt via de uitademing uit het lichaam. Tegelijkertijd nemen de longblaasjes verse zuurstof op van de inademing.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1.6 Het spijsverteringsstelsel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 is een dagelijks levensbehoefte.</a:t>
            </a:r>
          </a:p>
          <a:p>
            <a:r>
              <a:rPr lang="nl-NL" dirty="0" smtClean="0"/>
              <a:t>Er zittenvoedingsstoffen in die nodig zijn om het lichaam in goede conditie te houden.</a:t>
            </a:r>
          </a:p>
          <a:p>
            <a:r>
              <a:rPr lang="nl-NL" dirty="0" smtClean="0"/>
              <a:t>Het spijsverteringsstelsel zorgt er voor dat de voedingsstoffen uit de voeding worden gehaald.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2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spijsverteringsstelsel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Dit zijn de belangrijkste onderdelen van het spijsverteringsstelsel.</a:t>
            </a:r>
          </a:p>
          <a:p>
            <a:r>
              <a:rPr lang="nl-NL" dirty="0" smtClean="0"/>
              <a:t>De mond (speeksel)</a:t>
            </a:r>
          </a:p>
          <a:p>
            <a:r>
              <a:rPr lang="nl-NL" dirty="0" smtClean="0"/>
              <a:t>De  maag</a:t>
            </a:r>
          </a:p>
          <a:p>
            <a:r>
              <a:rPr lang="nl-NL" dirty="0" smtClean="0"/>
              <a:t>De Darmen (slokdarm, twaalfvingerige darm, dunnen darm en dikke darm, endeldarm.</a:t>
            </a:r>
          </a:p>
          <a:p>
            <a:r>
              <a:rPr lang="nl-NL" dirty="0" smtClean="0"/>
              <a:t>De lever.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bloedsomloop bestaat uit: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</a:t>
            </a:r>
          </a:p>
          <a:p>
            <a:r>
              <a:rPr lang="nl-NL" dirty="0" smtClean="0"/>
              <a:t>Hart</a:t>
            </a:r>
          </a:p>
          <a:p>
            <a:r>
              <a:rPr lang="nl-NL" dirty="0" smtClean="0"/>
              <a:t>Bloedvaten</a:t>
            </a:r>
          </a:p>
          <a:p>
            <a:r>
              <a:rPr lang="nl-NL" dirty="0" smtClean="0"/>
              <a:t>Lymfatisch stelsel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707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spijsverteringsstelsel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7" y="365125"/>
            <a:ext cx="3775165" cy="6441947"/>
          </a:xfrm>
        </p:spPr>
      </p:pic>
    </p:spTree>
    <p:extLst>
      <p:ext uri="{BB962C8B-B14F-4D97-AF65-F5344CB8AC3E}">
        <p14:creationId xmlns:p14="http://schemas.microsoft.com/office/powerpoint/2010/main" val="35972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1.6.1 </a:t>
            </a:r>
            <a:r>
              <a:rPr lang="nl-NL" dirty="0"/>
              <a:t>D</a:t>
            </a:r>
            <a:r>
              <a:rPr lang="nl-NL" dirty="0" smtClean="0"/>
              <a:t>e mond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Spijsvertering begint in de mond.</a:t>
            </a:r>
          </a:p>
          <a:p>
            <a:r>
              <a:rPr lang="nl-NL" dirty="0"/>
              <a:t> </a:t>
            </a:r>
            <a:r>
              <a:rPr lang="nl-NL" dirty="0" smtClean="0"/>
              <a:t>De speekselklieren maken het voedsel zachter.</a:t>
            </a:r>
          </a:p>
          <a:p>
            <a:r>
              <a:rPr lang="nl-NL" dirty="0" smtClean="0"/>
              <a:t>Achterin de mondholte zit een klepje de huig, deze voorkomt dat voedsel in de neusholte komt.</a:t>
            </a:r>
          </a:p>
          <a:p>
            <a:r>
              <a:rPr lang="nl-NL" dirty="0" smtClean="0"/>
              <a:t>Iets verderop passeert het voedsel de luchtpijp, die automatisch wordt afgesloten als voedsel voorbij komt anders zou het voedsel in de longen terecht komen.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4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1.6.2 De maag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Via de slokdarm komt voedsel in de maag, dit is een hol orgaan, aan de linkerkant net onder de borstkas.</a:t>
            </a:r>
          </a:p>
          <a:p>
            <a:r>
              <a:rPr lang="nl-NL" dirty="0" smtClean="0"/>
              <a:t>Door inkrimpen en uitzetten (peristaltiek) maakt de maag het voedsel nog fijner.</a:t>
            </a:r>
          </a:p>
          <a:p>
            <a:r>
              <a:rPr lang="nl-NL" dirty="0" smtClean="0"/>
              <a:t>De maagwand scheid maagsap af, daarin zitten zuren die het voedsel bewerken, waardoor  de voedingsstoffen er later makkelijker uitgehaald kunnen worden.</a:t>
            </a:r>
          </a:p>
          <a:p>
            <a:r>
              <a:rPr lang="nl-NL" dirty="0" smtClean="0"/>
              <a:t>Maagsap is slijmerig. Zo glijd het beter door de darmen.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1.6.3 De darmen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transport van voedsel gaat via de darmen.</a:t>
            </a:r>
          </a:p>
          <a:p>
            <a:r>
              <a:rPr lang="nl-NL" dirty="0" smtClean="0"/>
              <a:t>Een darm is een flexibele buis, door de peristatiek glijdt het voedsel door de darmen.</a:t>
            </a:r>
          </a:p>
          <a:p>
            <a:r>
              <a:rPr lang="nl-NL" dirty="0" smtClean="0"/>
              <a:t>De darmwand heeft veel verbindingen met bloed en lymfevaten om voedingsstoffen te kunnen uitwisselen.</a:t>
            </a:r>
          </a:p>
          <a:p>
            <a:r>
              <a:rPr lang="nl-NL" dirty="0" smtClean="0"/>
              <a:t>De darmen liggen opgerold in de buikholte en worden beschermd door het buikvlies en buikspieren.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06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darmstelsel bestaat uit twee delen: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De dunne darm .</a:t>
            </a:r>
          </a:p>
          <a:p>
            <a:r>
              <a:rPr lang="nl-NL" dirty="0" smtClean="0"/>
              <a:t>De dikke darm.</a:t>
            </a:r>
          </a:p>
          <a:p>
            <a:r>
              <a:rPr lang="nl-NL" dirty="0" smtClean="0"/>
              <a:t>De dunne darm is ongeveer 6 meter lang, dit heeft een reden: er is een grote oppervlakte nodig om alle bloed- en lymfevaten contact te laten maken met de darmwand.</a:t>
            </a:r>
          </a:p>
          <a:p>
            <a:r>
              <a:rPr lang="nl-NL" dirty="0" smtClean="0"/>
              <a:t>Het eerste deel van de dunne darm heet de </a:t>
            </a:r>
            <a:r>
              <a:rPr lang="nl-NL" u="sng" dirty="0" smtClean="0"/>
              <a:t>twaalfvingerige darm</a:t>
            </a:r>
          </a:p>
          <a:p>
            <a:pPr marL="0" indent="0">
              <a:buNone/>
            </a:pPr>
            <a:r>
              <a:rPr lang="nl-NL" dirty="0" smtClean="0"/>
              <a:t>(duodenum). Hier vindt uitwisseling  van stoffen plaats met de lever en de alvleesklier.</a:t>
            </a:r>
          </a:p>
          <a:p>
            <a:pPr marL="0" indent="0">
              <a:buNone/>
            </a:pPr>
            <a:r>
              <a:rPr lang="nl-NL" dirty="0" smtClean="0"/>
              <a:t>De twaalfvingerige darm regelt ook de hoeveelheid die voedsel die van de maag in het maagstelsel mag komen.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21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Vervolg dunne darm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 van de dunne darm is het verteringsproces voltooid.</a:t>
            </a:r>
          </a:p>
          <a:p>
            <a:r>
              <a:rPr lang="nl-NL" dirty="0" smtClean="0"/>
              <a:t>De dunne darm gaat over in de dikke darm, deze is ongeveer 1,5 meter lang. Het laatste deel heet endeldarm.</a:t>
            </a:r>
          </a:p>
          <a:p>
            <a:r>
              <a:rPr lang="nl-NL" dirty="0" smtClean="0"/>
              <a:t>Het onverteerbare deel wordt in de dikke darm verder afgebroken.</a:t>
            </a:r>
          </a:p>
          <a:p>
            <a:r>
              <a:rPr lang="nl-NL" dirty="0" smtClean="0"/>
              <a:t>Door toevoeging van vocht en slijm ontstaat ontlasting.</a:t>
            </a:r>
          </a:p>
          <a:p>
            <a:r>
              <a:rPr lang="nl-NL" dirty="0" smtClean="0"/>
              <a:t>Die verlaat vervolgens het lichaam via de endeldarm.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3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1.6.4  De lever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lever zit aan het begin van de spijsvertering aan de rechterkant direct onder de borstkas.</a:t>
            </a:r>
          </a:p>
          <a:p>
            <a:r>
              <a:rPr lang="nl-NL" dirty="0" smtClean="0"/>
              <a:t>De lever is een bloedrijk orgaan. Er wordt veel bloed aan-en afgevoerd.</a:t>
            </a:r>
          </a:p>
          <a:p>
            <a:r>
              <a:rPr lang="nl-NL" dirty="0" smtClean="0"/>
              <a:t>Eiwitten, vetten en koolhydraten uit de voeding worden omgezet in stoffen die voor het lichaam bruikbaar zijn.</a:t>
            </a:r>
          </a:p>
          <a:p>
            <a:r>
              <a:rPr lang="nl-NL" dirty="0" smtClean="0"/>
              <a:t>Een andere belangrijke taak van de lever is ontgiften.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02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 Maken van opdrachten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volgende opdrachten:</a:t>
            </a:r>
          </a:p>
          <a:p>
            <a:r>
              <a:rPr lang="nl-NL" dirty="0" smtClean="0"/>
              <a:t>Opdracht 2 individueel</a:t>
            </a:r>
          </a:p>
          <a:p>
            <a:r>
              <a:rPr lang="nl-NL" dirty="0" smtClean="0"/>
              <a:t>Opdracht 3 Lichamelijk alfabet</a:t>
            </a:r>
          </a:p>
          <a:p>
            <a:r>
              <a:rPr lang="nl-NL" dirty="0" smtClean="0"/>
              <a:t>Opdracht 4: Waar zit wat?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7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nl-NL" dirty="0"/>
              <a:t>40 </a:t>
            </a:r>
            <a:r>
              <a:rPr lang="nl-NL" b="1" dirty="0"/>
              <a:t>week 5 02-10-2019</a:t>
            </a:r>
            <a:endParaRPr lang="nl-NL" dirty="0"/>
          </a:p>
          <a:p>
            <a:pPr fontAlgn="t"/>
            <a:r>
              <a:rPr lang="nl-NL" b="1" dirty="0"/>
              <a:t>Intro les pathologie + 2.1 Begrip ziekte en 2.2 Visies op ziektes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8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1.4.1 Het bloed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Door de bloedcirculatie komt het bloed in alle delen van het lichaam: van hersenen tot tenen, van botten tot organen en zintuigen.</a:t>
            </a:r>
          </a:p>
          <a:p>
            <a:r>
              <a:rPr lang="nl-NL" dirty="0" smtClean="0"/>
              <a:t>De bloedsomloop kent een heen weg vanaf het hart en een terugweg naar het hart.</a:t>
            </a:r>
            <a:endParaRPr lang="nl-NL" dirty="0"/>
          </a:p>
          <a:p>
            <a:r>
              <a:rPr lang="nl-NL" dirty="0" smtClean="0"/>
              <a:t>Onderweg worden bij organen en andere lichaamsdelen stoffen uitgewisseld.</a:t>
            </a:r>
          </a:p>
          <a:p>
            <a:r>
              <a:rPr lang="nl-NL" dirty="0" smtClean="0"/>
              <a:t>Voedingsstoffen gaan van bloed naar de organen.</a:t>
            </a:r>
          </a:p>
          <a:p>
            <a:r>
              <a:rPr lang="nl-NL" dirty="0" smtClean="0"/>
              <a:t>Afvalstoffen gaan weer met het bloed mee terug. Ze worden afgeleverd bij organen-zoals nier en lever-die ervoor zorgen dat ze het lichaam verlaten,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40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 bestaat uit: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Bloedplasma</a:t>
            </a:r>
          </a:p>
          <a:p>
            <a:r>
              <a:rPr lang="nl-NL" dirty="0" smtClean="0"/>
              <a:t>Bloedcellen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76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1.4.2 Bloedplasma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Bloedplasma bestaat uit veel water (ongeveer 90%) en allerlei soorten voedingsstoffen voor de organen, zoals glucose, vetzuren, vitaminen en hormonen.</a:t>
            </a:r>
            <a:endParaRPr lang="nl-NL" dirty="0"/>
          </a:p>
          <a:p>
            <a:r>
              <a:rPr lang="nl-NL" dirty="0" smtClean="0"/>
              <a:t>Op de terugweg naar het hart zitten afvalstoffen ureum en andere zuren in het plasma.</a:t>
            </a:r>
          </a:p>
          <a:p>
            <a:r>
              <a:rPr lang="nl-NL" dirty="0" smtClean="0"/>
              <a:t>Een belangrijk deel van bloedplasma bestaat uit </a:t>
            </a:r>
            <a:r>
              <a:rPr lang="nl-NL" b="1" dirty="0" smtClean="0"/>
              <a:t>plasma-eiwitten,</a:t>
            </a:r>
          </a:p>
          <a:p>
            <a:r>
              <a:rPr lang="nl-NL" dirty="0" smtClean="0"/>
              <a:t>Die verzorgen de uitwisseling van stoffen.</a:t>
            </a:r>
          </a:p>
          <a:p>
            <a:r>
              <a:rPr lang="nl-NL" dirty="0" smtClean="0"/>
              <a:t>Spelen een rol bij bloedstolling en als afweerfunctie tegen ziektes.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49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1.4.3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Bloedcellen worden ook wel bloedlichaampjes genoemd.</a:t>
            </a:r>
          </a:p>
          <a:p>
            <a:endParaRPr lang="nl-NL" dirty="0" smtClean="0"/>
          </a:p>
          <a:p>
            <a:r>
              <a:rPr lang="nl-NL" dirty="0" smtClean="0"/>
              <a:t>Er zijn drie soorten: rode, witte en bloedplaatjes.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6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Rode bloedcellen worden aangemaakt en ook weer afgebroken door het beenberg van hoofdzakelijk platte botten zoals (borstbeen en bekken).</a:t>
            </a:r>
          </a:p>
        </p:txBody>
      </p:sp>
    </p:spTree>
    <p:extLst>
      <p:ext uri="{BB962C8B-B14F-4D97-AF65-F5344CB8AC3E}">
        <p14:creationId xmlns:p14="http://schemas.microsoft.com/office/powerpoint/2010/main" val="2131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Rode bloedcellen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Rode bloedcellen bevatten een stof (Hemoglobine) afgekort (</a:t>
            </a:r>
            <a:r>
              <a:rPr lang="nl-NL" dirty="0" err="1" smtClean="0"/>
              <a:t>Hb</a:t>
            </a:r>
            <a:r>
              <a:rPr lang="nl-NL" dirty="0" smtClean="0"/>
              <a:t>) die een belangrijke rol speelt bij het transport van zuurstof.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Bij het afbreken van de cellen komt ook bilirubine vrij (is een geelachtige galkleurstof die door de lever naar de gal wordt getransporteerd.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In het spijsverteringskanaal wordt de galkleurstof bruin. Die kleurt de ontlasting.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TM02900743[[fn=Organisch]]</Template>
  <TotalTime>814</TotalTime>
  <Words>1722</Words>
  <Application>Microsoft Office PowerPoint</Application>
  <PresentationFormat>Breedbeeld</PresentationFormat>
  <Paragraphs>174</Paragraphs>
  <Slides>38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Garamond</vt:lpstr>
      <vt:lpstr>Wingdings 2</vt:lpstr>
      <vt:lpstr>HDOfficeLightV0</vt:lpstr>
      <vt:lpstr>Organisch</vt:lpstr>
      <vt:lpstr>Planning</vt:lpstr>
      <vt:lpstr>1.4 De bloedsomloop</vt:lpstr>
      <vt:lpstr>De bloedsomloop bestaat uit:</vt:lpstr>
      <vt:lpstr>1.4.1 Het bloed</vt:lpstr>
      <vt:lpstr>Bloed bestaat uit:</vt:lpstr>
      <vt:lpstr>1.4.2 Bloedplasma</vt:lpstr>
      <vt:lpstr>1.4.3 Bloedcellen</vt:lpstr>
      <vt:lpstr>Rode bloedcellen</vt:lpstr>
      <vt:lpstr>Rode bloedcellen</vt:lpstr>
      <vt:lpstr>Witte bloedcellen</vt:lpstr>
      <vt:lpstr>Bloedplaatjes</vt:lpstr>
      <vt:lpstr>1.4.4 Het hart</vt:lpstr>
      <vt:lpstr>PowerPoint-presentatie</vt:lpstr>
      <vt:lpstr>De grote bloedsomloop</vt:lpstr>
      <vt:lpstr>1.4.5 Hartkleppen</vt:lpstr>
      <vt:lpstr> 1.4.6 De werking van het hart</vt:lpstr>
      <vt:lpstr>1.4.7 Bloedvaten</vt:lpstr>
      <vt:lpstr>Slagaders (arteriën) </vt:lpstr>
      <vt:lpstr>Aders (venen)</vt:lpstr>
      <vt:lpstr>Haarvaten (capilairen)</vt:lpstr>
      <vt:lpstr> Filmpje bloedvaten</vt:lpstr>
      <vt:lpstr>PowerPoint-presentatie</vt:lpstr>
      <vt:lpstr>1.4.8 Het lymfatisch stelsel</vt:lpstr>
      <vt:lpstr>1.4.9 De milt</vt:lpstr>
      <vt:lpstr>1.5 Het ademhalingsstelsel</vt:lpstr>
      <vt:lpstr>De luchtpijp</vt:lpstr>
      <vt:lpstr>1.5.1 De longen</vt:lpstr>
      <vt:lpstr>1.6 Het spijsverteringsstelsel</vt:lpstr>
      <vt:lpstr>Het spijsverteringsstelsel</vt:lpstr>
      <vt:lpstr>spijsverteringsstelsel</vt:lpstr>
      <vt:lpstr>1.6.1 De mond</vt:lpstr>
      <vt:lpstr>1.6.2 De maag</vt:lpstr>
      <vt:lpstr>1.6.3 De darmen</vt:lpstr>
      <vt:lpstr>Het darmstelsel bestaat uit twee delen:</vt:lpstr>
      <vt:lpstr>Vervolg dunne darm</vt:lpstr>
      <vt:lpstr>1.6.4  De lever</vt:lpstr>
      <vt:lpstr> Maken van opdrachten </vt:lpstr>
      <vt:lpstr>Planning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Fysiologie</dc:title>
  <dc:creator>Toon Groen</dc:creator>
  <cp:lastModifiedBy>Toon Groen</cp:lastModifiedBy>
  <cp:revision>50</cp:revision>
  <dcterms:created xsi:type="dcterms:W3CDTF">2019-09-24T08:27:13Z</dcterms:created>
  <dcterms:modified xsi:type="dcterms:W3CDTF">2019-10-07T12:09:47Z</dcterms:modified>
</cp:coreProperties>
</file>